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859" r:id="rId2"/>
    <p:sldId id="931" r:id="rId3"/>
    <p:sldId id="906" r:id="rId4"/>
    <p:sldId id="910" r:id="rId5"/>
    <p:sldId id="911" r:id="rId6"/>
    <p:sldId id="912" r:id="rId7"/>
    <p:sldId id="913" r:id="rId8"/>
    <p:sldId id="934" r:id="rId9"/>
    <p:sldId id="932" r:id="rId10"/>
    <p:sldId id="915" r:id="rId11"/>
    <p:sldId id="916" r:id="rId12"/>
    <p:sldId id="933" r:id="rId13"/>
    <p:sldId id="922" r:id="rId14"/>
    <p:sldId id="923" r:id="rId15"/>
    <p:sldId id="924" r:id="rId16"/>
    <p:sldId id="925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17982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第一次世界大战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和战后初期的世界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苏联的社会主义建设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表内容是苏联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在不同时期实施的政策，它们的相同点是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巩固了苏维埃政权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提供了对抗法西斯的条件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推动了社会经济的发展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都采取集中的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指令性计划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836712"/>
            <a:ext cx="3295650" cy="46672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757346"/>
              </p:ext>
            </p:extLst>
          </p:nvPr>
        </p:nvGraphicFramePr>
        <p:xfrm>
          <a:off x="618171" y="1916832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5356146">
                  <a:extLst>
                    <a:ext uri="{9D8B030D-6E8A-4147-A177-3AD203B41FA5}">
                      <a16:colId xmlns:a16="http://schemas.microsoft.com/office/drawing/2014/main" val="2845845128"/>
                    </a:ext>
                  </a:extLst>
                </a:gridCol>
                <a:gridCol w="5615067">
                  <a:extLst>
                    <a:ext uri="{9D8B030D-6E8A-4147-A177-3AD203B41FA5}">
                      <a16:colId xmlns:a16="http://schemas.microsoft.com/office/drawing/2014/main" val="38515900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新经济政策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两个五年计划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543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允许使用雇佣劳动力和出租土地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农民可以自由买卖纳税后的剩余产品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实行自由贸易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允许私人经营中小企业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第一个、第二个五年计划完成后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据苏联统计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苏联的工业总产值已跃居欧洲第一位、世界第二位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693603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198662" y="14677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学者指出：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我们不应忘记这样一个事实，一个落后、农业占主导、文盲占多数、由于第一次世界大战和国内战争而濒于崩溃的俄国，在极短的时间内变成了各领域都实现工业化、文化普及和科技发达的强大国家。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该学者意在强调苏联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新经济政策的推行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苏联模式的功绩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农业集体化的开展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社会主义制度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72384" y="1988840"/>
            <a:ext cx="5557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3483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史料实证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认识政策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国内战争和反对外国武装干涉取得胜利后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苏俄面临的迫切任务是尽快恢复濒于崩溃的国民经济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但战时共产主义政策却使经济进一步恶化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引起广大工农群众的强烈不满和反抗。苏维埃政权又一次处于新的危难困境之中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52969"/>
            <a:ext cx="7572375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根据材料一，指出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新的危难困境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年，苏维埃政府采取了什么措施来拯救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危难困境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？这一措施有何积极作用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年，苏维埃政府采取的拯救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危难困境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的措施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在什么地方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1862076"/>
            <a:ext cx="11593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战时共产主义政策使经济进一步恶化，引起广大工农群众的强烈不满和反抗。实施新经济政策。调动了生产者的积极性，迅速缓解了危机，巩固了工农联盟，促使国民经济稳步发展。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013690"/>
            <a:ext cx="8779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利用市场和商品货币关系来扩大生产，逐步过渡到社会主义。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斯大林说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从轻工业开始的工业化道路是一条漫长的发展途径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是资本主义国家的做法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苏联可以从发展重工业开始自己的工业化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只要发展了重工业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就是实现了工业化。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徐天新《平等、强国的理想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与苏联的实践》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根据材料二并结合所学知识，指出苏联的工业化取得了怎样的成就。苏联的工业化存在什么弊端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604935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由落后的农业国变成了强大的工业国；工业总产值跃居欧洲第一位、世界第二位。优先发展重工业，造成农轻重比例严重失调。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历史解释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评价模式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那些有足够兴趣访问苏联的西方人通常都没有对苏联留下好的印象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他们对苏联人的衣衫褴褛、食物单调、住房糟糕和消费匮乏感到震惊。第二次世界大战以后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这一苏联模式的多方面的影响变成了几乎完全负面的影响。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</a:t>
            </a: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斯塔夫里阿诺斯《全球通史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从史前史到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根据材料三并结合所学知识，分析苏联模式的利弊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40768"/>
            <a:ext cx="116390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利：苏联模式在特定的历史条件下促进了苏联经济社会快速发展，也为苏联军民取得反法西斯战争胜利起到了重要作用；弊：由于没有尊重客观经济规律，随着时间的推移，苏联模式的弊端日益暴露，成为经济社会发展的严重体制障碍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新经济政策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年春，苏俄境内出现大量的私人商贩、家庭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采购员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，从工业地区来到产粮省份，用各种金属制品交换面粉和马铃薯等粮食。这种现象出现的原因是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工业产品出现滞销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新经济政策的实施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粮食产量大幅提高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农业集体化的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17800" y="3158220"/>
            <a:ext cx="339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188" y="903916"/>
            <a:ext cx="755332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79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与工人举行罢工活动，甚至把矛头指向了苏维埃政权，连十月革命的中坚分子喀琅施塔得水兵也参与叛乱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新经济政策的实行，重新建立了工业与农业之间正常的经济联系，受到广大人民特别是农民的欢迎。材料说明新经济政策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缓解了国内危机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改变了社会性质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扩大了经济市场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激发了阶级矛盾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649476" y="19802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苏联的工业化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年代莫斯科居民与中国友人联系时信封的封面。其中信息不正确的是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信人地址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收信人姓名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寄信人地址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寄信人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姓名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340768"/>
            <a:ext cx="2381250" cy="5334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9552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1999" y="2204864"/>
            <a:ext cx="4455495" cy="247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在两个五年计划期间，建成了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多个大企业，建立了拖拉机、汽车、飞机制造以及化工、电力等部门，修建了几千千米铁路，兴建了钢、铁、煤炭基地和石油基地，但农业和轻工业长期落后。由此可知，苏联的工业化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沿袭西方的道路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优先发展重工业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照顾了农民利益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协调了经济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比例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183438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农业集体化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集体农庄建立后，国家从农民手中征到的粮食由第一个五年计划期间的平均每年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万吨增加到第二个五年计划期间的平均每年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万吨。材料表明苏联集体农庄的建立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扩大了玉米种植的面积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粉碎了外国的武装干涉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继承了新经济政策的思路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支持了国家工业化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14686" y="25466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苏联模式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pc="1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1936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年，苏联公布了新宪法，宣告确立了社会主义制度。这说明该制度的确立具有</a:t>
            </a:r>
            <a:r>
              <a:rPr lang="en-US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法律基础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政治基础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经济基础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1410" y="1963700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 dirty="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99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学者说：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苏联模式的设计用意，在于将一个极其落后的国家，尽快送上工业化的大道。尽管这个制度极其缺乏效率，极其浪费，但它毕竟实现了上述目标。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该学者对苏联模式的评价是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完全肯定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全部否定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比较片面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相对客观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836712"/>
            <a:ext cx="3486150" cy="504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247334" y="19720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83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年底，苏维埃政府颁布法令，规定在经过有关部门批准之后可以开设私人出版社，出版社可以拥有自己的印刷厂、办公室、编辑部、仓库和书店。这是因为当时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实施了新经济政策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阶级结构发生根本改变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实现了国家工业化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苏联模式存在严重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弊端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59416" y="2996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811" y="801823"/>
            <a:ext cx="747712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1264</Words>
  <Application>Microsoft Office PowerPoint</Application>
  <PresentationFormat>自定义</PresentationFormat>
  <Paragraphs>91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297</cp:revision>
  <dcterms:created xsi:type="dcterms:W3CDTF">2020-11-06T05:24:40Z</dcterms:created>
  <dcterms:modified xsi:type="dcterms:W3CDTF">2024-12-17T01:40:30Z</dcterms:modified>
</cp:coreProperties>
</file>